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9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58" r:id="rId4"/>
    <p:sldId id="279" r:id="rId5"/>
    <p:sldId id="278" r:id="rId6"/>
    <p:sldId id="276" r:id="rId7"/>
    <p:sldId id="277" r:id="rId8"/>
    <p:sldId id="286" r:id="rId9"/>
    <p:sldId id="281" r:id="rId10"/>
    <p:sldId id="287" r:id="rId11"/>
    <p:sldId id="284" r:id="rId12"/>
    <p:sldId id="285" r:id="rId13"/>
    <p:sldId id="280" r:id="rId14"/>
    <p:sldId id="260" r:id="rId15"/>
    <p:sldId id="259" r:id="rId16"/>
    <p:sldId id="261" r:id="rId17"/>
    <p:sldId id="282" r:id="rId18"/>
    <p:sldId id="283" r:id="rId19"/>
    <p:sldId id="263" r:id="rId20"/>
    <p:sldId id="264" r:id="rId21"/>
    <p:sldId id="271" r:id="rId22"/>
    <p:sldId id="272" r:id="rId23"/>
    <p:sldId id="273" r:id="rId24"/>
    <p:sldId id="274" r:id="rId25"/>
    <p:sldId id="275" r:id="rId26"/>
    <p:sldId id="288" r:id="rId27"/>
  </p:sldIdLst>
  <p:sldSz cx="9144000" cy="6858000" type="screen4x3"/>
  <p:notesSz cx="9942513" cy="67611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0033"/>
    <a:srgbClr val="FF0000"/>
    <a:srgbClr val="FF0066"/>
    <a:srgbClr val="336600"/>
    <a:srgbClr val="EB0F34"/>
    <a:srgbClr val="3DAA06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245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D3783EE-7BEC-4E1C-A1D8-CEE53A095C77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1438"/>
            <a:ext cx="4308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2450" y="6421438"/>
            <a:ext cx="4308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AE7F2B6-6605-4021-996A-C479C45BAD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245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E44085A-B2D9-45EC-B873-E3AE4D5F7D18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9775" y="506413"/>
            <a:ext cx="3382963" cy="25368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11513"/>
            <a:ext cx="7954963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21438"/>
            <a:ext cx="4308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2450" y="6421438"/>
            <a:ext cx="43084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E89D94-D39E-4972-A982-2C66A257E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>
              <a:defRPr/>
            </a:pPr>
            <a:fld id="{1BDD41DD-1771-43B4-8CF3-474FAB0844FD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493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493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2AFB0-3512-4D56-92AA-21EE1EDF5461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081D9-F8C9-45B2-8502-17886251C4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BCF571-349C-477F-9A8B-EB6FA6E20D34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808C2-9297-47CA-B10B-3D1D3AAEB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61F05-0E73-4725-9798-F87FC88AB345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9F1A8-4BB1-4F16-B6FB-5CBD7DDF3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370013" y="301625"/>
            <a:ext cx="7313612" cy="56403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97DDE-B6CA-409B-93F9-856213FC64D8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E65CE-85BA-4993-86DB-92C2980AE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76082-C8E4-4EE7-BFC8-41C541812EB6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CF339-4909-4495-9EBC-5CE59FBBF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017DA-741A-4C32-8B34-DC3218D1A795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4842C-3012-4988-9D23-84CBD9FDA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96E90-1634-4E2A-BF24-6A7EDC1D0BF2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BDF99D-8D57-4EB0-9F14-7E115030B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94891-4885-4CE7-A26E-EE75C7DB630B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B0C399-04C6-4393-A701-810752D825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14D80-D659-49DD-B33F-CA5A2FA38D01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46098-948E-4129-BDBA-C2DB283E72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DCF7F-1EB7-4A5B-AD04-E962CB3F1D4D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685B46-CF4D-41C4-AD1F-A969777BCE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C323F-35CB-430A-9B66-16A8BCB69115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973A6-4E28-488C-930B-CB289FBF3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31D5F-3712-4415-9E91-247E118AAABC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5B0F0-2889-4E8C-BAC5-243AA47A9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123907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3908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909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39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fld id="{D6527E28-1C07-48DF-AF11-502A57942E4C}" type="datetime1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1239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Verdana" pitchFamily="34" charset="0"/>
              </a:defRPr>
            </a:lvl1pPr>
          </a:lstStyle>
          <a:p>
            <a:endParaRPr lang="ru-RU"/>
          </a:p>
        </p:txBody>
      </p:sp>
      <p:sp>
        <p:nvSpPr>
          <p:cNvPr id="1239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7CB1934C-6BF4-44D7-B34F-AF09DBD93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1" r:id="rId2"/>
    <p:sldLayoutId id="2147483690" r:id="rId3"/>
    <p:sldLayoutId id="2147483689" r:id="rId4"/>
    <p:sldLayoutId id="2147483688" r:id="rId5"/>
    <p:sldLayoutId id="2147483687" r:id="rId6"/>
    <p:sldLayoutId id="2147483686" r:id="rId7"/>
    <p:sldLayoutId id="2147483685" r:id="rId8"/>
    <p:sldLayoutId id="2147483684" r:id="rId9"/>
    <p:sldLayoutId id="2147483683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oleObject" Target="../embeddings/oleObject8.bin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8D814FDC-BB2F-4023-B1C2-9760632A8DC5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8551067-5719-4879-ABF1-BB87045F613C}" type="slidenum">
              <a:rPr lang="ru-RU" sz="1200">
                <a:latin typeface="+mn-lt"/>
              </a:rPr>
              <a:pPr algn="r">
                <a:defRPr/>
              </a:pPr>
              <a:t>1</a:t>
            </a:fld>
            <a:endParaRPr lang="ru-RU" sz="120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87450" y="504106"/>
            <a:ext cx="8784976" cy="2880320"/>
          </a:xfrm>
        </p:spPr>
        <p:txBody>
          <a:bodyPr rtlCol="0" anchor="ctr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kern="1200" dirty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kern="12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kern="12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kern="1200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sz="4400" kern="12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4400" kern="12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4400" kern="12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«Переходные процессы в</a:t>
            </a:r>
            <a:br>
              <a:rPr lang="ru-RU" sz="4400" kern="12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sz="4400" kern="12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 электроэнергетических</a:t>
            </a:r>
            <a:br>
              <a:rPr lang="ru-RU" sz="4400" kern="12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</a:br>
            <a:r>
              <a:rPr lang="ru-RU" sz="4400" kern="12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</a:rPr>
              <a:t>системах»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50825" y="3357563"/>
            <a:ext cx="8713788" cy="3384550"/>
          </a:xfrm>
        </p:spPr>
        <p:txBody>
          <a:bodyPr>
            <a:normAutofit/>
          </a:bodyPr>
          <a:lstStyle/>
          <a:p>
            <a:pPr marL="1371600" lvl="2" indent="-45720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rgbClr val="EB0F34"/>
                </a:solidFill>
              </a:rPr>
              <a:t>Раздел 1</a:t>
            </a:r>
            <a:r>
              <a:rPr lang="ru-RU" b="1" smtClean="0">
                <a:solidFill>
                  <a:schemeClr val="hlink"/>
                </a:solidFill>
              </a:rPr>
              <a:t>  </a:t>
            </a:r>
            <a:r>
              <a:rPr lang="ru-RU" sz="3200" b="1" dirty="0" smtClean="0">
                <a:solidFill>
                  <a:schemeClr val="hlink"/>
                </a:solidFill>
              </a:rPr>
              <a:t>Основные сведения о переходных процессах в ЭЭС</a:t>
            </a:r>
            <a:endParaRPr lang="ru-RU" sz="3200" b="1" dirty="0" smtClean="0">
              <a:solidFill>
                <a:schemeClr val="hlink"/>
              </a:solidFill>
              <a:latin typeface="Arial" charset="0"/>
            </a:endParaRPr>
          </a:p>
          <a:p>
            <a:pPr marL="609600" indent="-609600" algn="ctr" eaLnBrk="1" hangingPunct="1">
              <a:lnSpc>
                <a:spcPct val="90000"/>
              </a:lnSpc>
              <a:spcBef>
                <a:spcPts val="1800"/>
              </a:spcBef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EB0F34"/>
                </a:solidFill>
              </a:rPr>
              <a:t>ЛЕКЦИЯ № 1 </a:t>
            </a:r>
            <a:r>
              <a:rPr lang="ru-RU" sz="3100" b="1" dirty="0" smtClean="0">
                <a:solidFill>
                  <a:schemeClr val="hlink"/>
                </a:solidFill>
              </a:rPr>
              <a:t>Общие вопросы динамики ЭЭС</a:t>
            </a:r>
            <a:r>
              <a:rPr lang="ru-RU" sz="3100" b="1" dirty="0" smtClean="0">
                <a:solidFill>
                  <a:srgbClr val="262626"/>
                </a:solidFill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100" b="1" dirty="0" smtClean="0">
                <a:solidFill>
                  <a:srgbClr val="030349"/>
                </a:solidFill>
              </a:rPr>
              <a:t>       </a:t>
            </a:r>
            <a:r>
              <a:rPr lang="ru-RU" sz="2100" dirty="0" smtClean="0">
                <a:solidFill>
                  <a:srgbClr val="660033"/>
                </a:solidFill>
              </a:rPr>
              <a:t>Учебные вопросы лекции: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100" dirty="0" smtClean="0"/>
              <a:t>      </a:t>
            </a:r>
            <a:r>
              <a:rPr lang="ru-RU" sz="2400" b="1" dirty="0" smtClean="0">
                <a:solidFill>
                  <a:srgbClr val="000066"/>
                </a:solidFill>
              </a:rPr>
              <a:t>1.</a:t>
            </a:r>
            <a:r>
              <a:rPr lang="ru-RU" sz="2400" dirty="0" smtClean="0">
                <a:solidFill>
                  <a:srgbClr val="000066"/>
                </a:solidFill>
              </a:rPr>
              <a:t> </a:t>
            </a: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Состав и функции ЭЭС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2. Режимы работы ЭЭС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13F04490-7774-44A4-B91F-88FAA2E66263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3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31B4521-94F4-44C0-840B-7A5BEF059499}" type="slidenum">
              <a:rPr lang="ru-RU" sz="1200">
                <a:latin typeface="+mn-lt"/>
              </a:rPr>
              <a:pPr algn="r">
                <a:defRPr/>
              </a:pPr>
              <a:t>10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97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</a:t>
            </a:r>
            <a: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>
                <a:solidFill>
                  <a:srgbClr val="EB0F34"/>
                </a:solidFill>
              </a:rPr>
              <a:t>(единицы измерения работы и мощности)</a:t>
            </a:r>
          </a:p>
        </p:txBody>
      </p:sp>
      <p:sp>
        <p:nvSpPr>
          <p:cNvPr id="36868" name="Rectangle 4"/>
          <p:cNvSpPr>
            <a:spLocks/>
          </p:cNvSpPr>
          <p:nvPr/>
        </p:nvSpPr>
        <p:spPr bwMode="auto">
          <a:xfrm>
            <a:off x="900113" y="1628775"/>
            <a:ext cx="799306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Единица измерения мощности: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59408" name="Rectangle 7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39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42499707"/>
              </p:ext>
            </p:extLst>
          </p:nvPr>
        </p:nvGraphicFramePr>
        <p:xfrm>
          <a:off x="3033713" y="2147888"/>
          <a:ext cx="3001962" cy="1017587"/>
        </p:xfrm>
        <a:graphic>
          <a:graphicData uri="http://schemas.openxmlformats.org/presentationml/2006/ole">
            <p:oleObj spid="_x0000_s59417" name="Equation" r:id="rId3" imgW="1396800" imgH="469800" progId="">
              <p:embed/>
            </p:oleObj>
          </a:graphicData>
        </a:graphic>
      </p:graphicFrame>
      <p:sp>
        <p:nvSpPr>
          <p:cNvPr id="2" name="Rectangle 4"/>
          <p:cNvSpPr>
            <a:spLocks/>
          </p:cNvSpPr>
          <p:nvPr/>
        </p:nvSpPr>
        <p:spPr bwMode="auto">
          <a:xfrm>
            <a:off x="827088" y="3429000"/>
            <a:ext cx="3313112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другой стороны: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59410" name="Rectangle 10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4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3528885"/>
              </p:ext>
            </p:extLst>
          </p:nvPr>
        </p:nvGraphicFramePr>
        <p:xfrm>
          <a:off x="4630738" y="3487738"/>
          <a:ext cx="3698875" cy="517525"/>
        </p:xfrm>
        <a:graphic>
          <a:graphicData uri="http://schemas.openxmlformats.org/presentationml/2006/ole">
            <p:oleObj spid="_x0000_s59418" name="Equation" r:id="rId4" imgW="1790640" imgH="253800" progId="">
              <p:embed/>
            </p:oleObj>
          </a:graphicData>
        </a:graphic>
      </p:graphicFrame>
      <p:sp>
        <p:nvSpPr>
          <p:cNvPr id="3" name="Rectangle 4"/>
          <p:cNvSpPr>
            <a:spLocks/>
          </p:cNvSpPr>
          <p:nvPr/>
        </p:nvSpPr>
        <p:spPr bwMode="auto">
          <a:xfrm>
            <a:off x="684213" y="4365625"/>
            <a:ext cx="1366837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Тогда: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59412" name="Rectangle 13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94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48077623"/>
              </p:ext>
            </p:extLst>
          </p:nvPr>
        </p:nvGraphicFramePr>
        <p:xfrm>
          <a:off x="2524125" y="4217988"/>
          <a:ext cx="3446463" cy="849312"/>
        </p:xfrm>
        <a:graphic>
          <a:graphicData uri="http://schemas.openxmlformats.org/presentationml/2006/ole">
            <p:oleObj spid="_x0000_s59419" name="Equation" r:id="rId5" imgW="1600200" imgH="393480" progId="">
              <p:embed/>
            </p:oleObj>
          </a:graphicData>
        </a:graphic>
      </p:graphicFrame>
      <p:sp>
        <p:nvSpPr>
          <p:cNvPr id="59413" name="Rectangle 4"/>
          <p:cNvSpPr>
            <a:spLocks/>
          </p:cNvSpPr>
          <p:nvPr/>
        </p:nvSpPr>
        <p:spPr bwMode="auto">
          <a:xfrm>
            <a:off x="323850" y="5300663"/>
            <a:ext cx="8640763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600" b="1" i="1">
                <a:solidFill>
                  <a:srgbClr val="000066"/>
                </a:solidFill>
              </a:rPr>
              <a:t>1 ватт – есть мощность электрического тока в 1 ампер при напряжении в 1 вольт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4ACBE20A-492D-4B78-B3FB-716DAE42DB15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8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4C23355-D1BF-4F85-A960-71B2977E4DAE}" type="slidenum">
              <a:rPr lang="ru-RU" sz="1200">
                <a:latin typeface="+mn-lt"/>
              </a:rPr>
              <a:pPr algn="r">
                <a:defRPr/>
              </a:pPr>
              <a:t>11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611188" y="333375"/>
            <a:ext cx="83534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Линейность и нелинейность ЭЭС</a:t>
            </a:r>
            <a: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>
                <a:solidFill>
                  <a:srgbClr val="EB0F34"/>
                </a:solidFill>
              </a:rPr>
              <a:t>(взаимосвязь между параметрами режима и параметрами системы)</a:t>
            </a:r>
          </a:p>
        </p:txBody>
      </p:sp>
      <p:sp>
        <p:nvSpPr>
          <p:cNvPr id="27651" name="Rectangle 3"/>
          <p:cNvSpPr>
            <a:spLocks/>
          </p:cNvSpPr>
          <p:nvPr/>
        </p:nvSpPr>
        <p:spPr bwMode="auto">
          <a:xfrm>
            <a:off x="971550" y="1484313"/>
            <a:ext cx="79216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9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Ток в ветви сложной ЭЭС определяется параметрами режима (э. д. с. </a:t>
            </a:r>
            <a:r>
              <a:rPr lang="ru-RU" sz="2800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Е</a:t>
            </a:r>
            <a:r>
              <a:rPr lang="en-US" sz="2800" b="1" i="1" baseline="-25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n</a:t>
            </a:r>
            <a:r>
              <a:rPr lang="en-US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 параметрами системы (проводимостями </a:t>
            </a:r>
            <a:r>
              <a:rPr lang="ru-RU" sz="2800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Y</a:t>
            </a:r>
            <a:r>
              <a:rPr lang="en-US" sz="2800" b="1" i="1" baseline="-2500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1k</a:t>
            </a:r>
            <a:r>
              <a:rPr lang="ru-RU" sz="28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:</a:t>
            </a:r>
          </a:p>
        </p:txBody>
      </p:sp>
      <p:graphicFrame>
        <p:nvGraphicFramePr>
          <p:cNvPr id="41990" name="Object 6"/>
          <p:cNvGraphicFramePr>
            <a:graphicFrameLocks noGrp="1" noChangeAspect="1"/>
          </p:cNvGraphicFramePr>
          <p:nvPr>
            <p:ph/>
          </p:nvPr>
        </p:nvGraphicFramePr>
        <p:xfrm>
          <a:off x="755650" y="3429000"/>
          <a:ext cx="8208963" cy="1071563"/>
        </p:xfrm>
        <a:graphic>
          <a:graphicData uri="http://schemas.openxmlformats.org/presentationml/2006/ole">
            <p:oleObj spid="_x0000_s41995" name="Формула" r:id="rId3" imgW="2043813" imgH="266584" progId="Equation.3">
              <p:embed/>
            </p:oleObj>
          </a:graphicData>
        </a:graphic>
      </p:graphicFrame>
      <p:sp>
        <p:nvSpPr>
          <p:cNvPr id="41994" name="Rectangle 12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1995" name="Rectangle 1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Rectangle 4"/>
          <p:cNvSpPr>
            <a:spLocks/>
          </p:cNvSpPr>
          <p:nvPr/>
        </p:nvSpPr>
        <p:spPr bwMode="auto">
          <a:xfrm>
            <a:off x="179388" y="4868863"/>
            <a:ext cx="878522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Если параметры (параметр) системы в той или иной мере зависит от режима, то такая система будет </a:t>
            </a: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нелинейной.</a:t>
            </a: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endParaRPr lang="ru-RU" sz="28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1122D1C7-CAFA-4AB2-9E5A-7DDBC2434C60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52A1A675-FBA0-4DE1-9F1D-CB52E8780C6C}" type="slidenum">
              <a:rPr lang="ru-RU" sz="1200">
                <a:latin typeface="+mn-lt"/>
              </a:rPr>
              <a:pPr algn="r">
                <a:defRPr/>
              </a:pPr>
              <a:t>12</a:t>
            </a:fld>
            <a:endParaRPr lang="ru-RU" sz="1200">
              <a:latin typeface="+mn-lt"/>
            </a:endParaRPr>
          </a:p>
        </p:txBody>
      </p:sp>
      <p:sp>
        <p:nvSpPr>
          <p:cNvPr id="28674" name="Rectangle 2"/>
          <p:cNvSpPr>
            <a:spLocks/>
          </p:cNvSpPr>
          <p:nvPr/>
        </p:nvSpPr>
        <p:spPr bwMode="auto">
          <a:xfrm>
            <a:off x="684213" y="115888"/>
            <a:ext cx="825341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Нелинейность, обусловленная характером соотношений между параметрами режима электроэнергетиченской системы.</a:t>
            </a:r>
            <a:r>
              <a:rPr lang="ru-RU" sz="360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8675" name="Rectangle 3"/>
          <p:cNvSpPr>
            <a:spLocks/>
          </p:cNvSpPr>
          <p:nvPr/>
        </p:nvSpPr>
        <p:spPr bwMode="auto">
          <a:xfrm>
            <a:off x="684213" y="1700213"/>
            <a:ext cx="831532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5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       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Мощность </a:t>
            </a:r>
            <a:r>
              <a:rPr lang="ru-RU" sz="29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</a:t>
            </a:r>
            <a:r>
              <a:rPr lang="ru-RU" sz="29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связанная квадратичной зависимостью с напряжением</a:t>
            </a:r>
            <a:r>
              <a:rPr lang="ru-RU" sz="2900" b="1" i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n-US" sz="29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и синусоидальной - с углом расхождения векторов напряжений по концам передачи 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δ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 будет нелинейной функцией этих величин: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 = </a:t>
            </a:r>
            <a:r>
              <a:rPr lang="en-US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</a:t>
            </a:r>
            <a:r>
              <a:rPr lang="ru-RU" sz="2900" b="1" kern="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/</a:t>
            </a:r>
            <a:r>
              <a:rPr lang="en-US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R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;      Р = (</a:t>
            </a:r>
            <a:r>
              <a:rPr lang="en-US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</a:t>
            </a:r>
            <a:r>
              <a:rPr lang="ru-RU" sz="2900" b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</a:t>
            </a:r>
            <a:r>
              <a:rPr lang="en-US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U</a:t>
            </a:r>
            <a:r>
              <a:rPr lang="ru-RU" sz="2900" b="1" kern="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/Х) </a:t>
            </a:r>
            <a:r>
              <a:rPr lang="en-US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sin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δ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   где 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Р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</a:t>
            </a:r>
            <a:r>
              <a:rPr lang="ru-RU" sz="2900" b="1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Х</a:t>
            </a:r>
            <a:r>
              <a:rPr lang="ru-RU" sz="2900" b="1" kern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- параметры системы.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749F0EB7-087B-4A01-AEB8-E803EF214FCC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0D74B11-ED21-4D31-9199-90BB1A6164BC}" type="slidenum">
              <a:rPr lang="ru-RU" sz="1200">
                <a:latin typeface="+mn-lt"/>
              </a:rPr>
              <a:pPr algn="r">
                <a:defRPr/>
              </a:pPr>
              <a:t>13</a:t>
            </a:fld>
            <a:endParaRPr lang="ru-RU" sz="1200">
              <a:latin typeface="+mn-lt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01625"/>
            <a:ext cx="8064500" cy="1143000"/>
          </a:xfrm>
        </p:spPr>
        <p:txBody>
          <a:bodyPr/>
          <a:lstStyle/>
          <a:p>
            <a:pPr algn="ctr">
              <a:defRPr/>
            </a:pPr>
            <a:r>
              <a:rPr lang="ru-RU" sz="28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Режимы работы электрической системы разделяются на установившиеся и переходные</a:t>
            </a:r>
            <a:endParaRPr lang="ru-RU" sz="2800" b="1" i="1" smtClean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557338"/>
            <a:ext cx="8640763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Внутри этих групп различают:</a:t>
            </a:r>
            <a:endParaRPr lang="ru-RU" sz="2400" b="1" i="1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нормальные установившиеся</a:t>
            </a:r>
            <a:r>
              <a:rPr lang="ru-RU" sz="2400" i="1" smtClean="0"/>
              <a:t> -</a:t>
            </a:r>
            <a:r>
              <a:rPr lang="ru-RU" sz="2400" smtClean="0"/>
              <a:t> длительные режимы, применительно к которым определяются  технико-экономические характеристики ЭЭС;</a:t>
            </a:r>
            <a:endParaRPr lang="ru-RU" sz="2400" i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нормальные переходные</a:t>
            </a:r>
            <a:r>
              <a:rPr lang="ru-RU" sz="2400" i="1" smtClean="0"/>
              <a:t> -</a:t>
            </a:r>
            <a:r>
              <a:rPr lang="ru-RU" sz="2400" smtClean="0"/>
              <a:t> режимы, во время которых система переходит от одного рабочего состояния к другому;</a:t>
            </a:r>
            <a:endParaRPr lang="ru-RU" sz="2400" i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аварийные -</a:t>
            </a:r>
            <a:r>
              <a:rPr lang="ru-RU" sz="24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установившиеся и переходные режимы</a:t>
            </a:r>
            <a:r>
              <a:rPr lang="ru-RU" sz="2400" smtClean="0"/>
              <a:t>, для которых определяются технические характеристики устройств, предназначенных для ликвидации аварии, и выясняются условия дальнейшей работы системы;</a:t>
            </a:r>
            <a:endParaRPr lang="ru-RU" sz="2400" i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послеаварийные установившиеся</a:t>
            </a:r>
            <a:r>
              <a:rPr lang="ru-RU" sz="2400" i="1" smtClean="0"/>
              <a:t> -</a:t>
            </a:r>
            <a:r>
              <a:rPr lang="ru-RU" sz="2400" smtClean="0"/>
              <a:t> режимы, которые характеризуются изменением нормальной схемы системы.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04E637C-7FE1-42BE-9C2D-4EE2130A7BCE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9A282CC-D9ED-4D81-B76A-C7789FEAAD85}" type="slidenum">
              <a:rPr lang="ru-RU" sz="1200">
                <a:latin typeface="+mn-lt"/>
              </a:rPr>
              <a:pPr algn="r">
                <a:defRPr/>
              </a:pPr>
              <a:t>14</a:t>
            </a:fld>
            <a:endParaRPr lang="ru-RU" sz="1200">
              <a:latin typeface="+mn-lt"/>
            </a:endParaRPr>
          </a:p>
        </p:txBody>
      </p:sp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1628775"/>
            <a:ext cx="8713788" cy="5040313"/>
          </a:xfrm>
        </p:spPr>
        <p:txBody>
          <a:bodyPr anchor="ctr"/>
          <a:lstStyle/>
          <a:p>
            <a:pPr eaLnBrk="1" hangingPunct="1">
              <a:defRPr/>
            </a:pPr>
            <a: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нормальном рабочем состоянии, или в  </a:t>
            </a:r>
            <a:b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ru-RU" sz="2700" b="1" i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нормальном режиме,</a:t>
            </a: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система должна </a:t>
            </a:r>
            <a:b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надежно обеспечить потребителя</a:t>
            </a:r>
            <a:b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электрической энергией нормированного </a:t>
            </a:r>
            <a:b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качества. При этом желательно, чтобы </a:t>
            </a:r>
            <a:b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режим системы был неизменным. Однако такого</a:t>
            </a:r>
            <a: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полностью «установившегося режима» реально существовать не может.</a:t>
            </a:r>
            <a: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ru-RU" sz="27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Нагрузка</a:t>
            </a:r>
            <a:r>
              <a:rPr lang="ru-RU" sz="27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7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системе колеблется</a:t>
            </a:r>
            <a:r>
              <a:rPr lang="ru-RU" sz="27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непрерывно происходят «малые изменения» числа подключенных потребителей - их мощности и состава</a:t>
            </a:r>
            <a:r>
              <a:rPr lang="ru-RU" sz="27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т.е. нагрузка «дышит».</a:t>
            </a:r>
            <a:r>
              <a:rPr lang="ru-RU" smtClean="0"/>
              <a:t> 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97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Нормальный установившийся режим, как одна из форм переходного режима</a:t>
            </a:r>
            <a:endParaRPr lang="ru-RU" sz="2000">
              <a:solidFill>
                <a:srgbClr val="EB0F3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0EE475B-580F-437F-B2BE-016F612CA493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0A544BB8-BF14-455C-A16A-2E52D3A2E48F}" type="slidenum">
              <a:rPr lang="ru-RU" sz="1200">
                <a:latin typeface="+mn-lt"/>
              </a:rPr>
              <a:pPr algn="r">
                <a:defRPr/>
              </a:pPr>
              <a:t>15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556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Нормальный установившийся режим, как одна из форм переходного режима</a:t>
            </a:r>
            <a:endParaRPr lang="ru-RU" sz="2000">
              <a:solidFill>
                <a:srgbClr val="EB0F34"/>
              </a:solidFill>
            </a:endParaRPr>
          </a:p>
        </p:txBody>
      </p:sp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1403350" y="1557338"/>
          <a:ext cx="7129463" cy="4351337"/>
        </p:xfrm>
        <a:graphic>
          <a:graphicData uri="http://schemas.openxmlformats.org/presentationml/2006/ole">
            <p:oleObj spid="_x0000_s24586" name="VISIO" r:id="rId3" imgW="3960371" imgH="2409999" progId="Visio.Drawing.11">
              <p:embed/>
            </p:oleObj>
          </a:graphicData>
        </a:graphic>
      </p:graphicFrame>
      <p:sp>
        <p:nvSpPr>
          <p:cNvPr id="22531" name="Rectangle 3"/>
          <p:cNvSpPr>
            <a:spLocks/>
          </p:cNvSpPr>
          <p:nvPr/>
        </p:nvSpPr>
        <p:spPr bwMode="auto">
          <a:xfrm>
            <a:off x="250825" y="5876925"/>
            <a:ext cx="86423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«малые изменения» числа подключенных потребителей - их мощности и состава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141" b="16359"/>
          <a:stretch>
            <a:fillRect/>
          </a:stretch>
        </p:blipFill>
        <p:spPr bwMode="auto">
          <a:xfrm>
            <a:off x="107503" y="4002882"/>
            <a:ext cx="9036497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06E3AC25-C625-43A8-8F25-3CAD6EDA7654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B333837-2CBD-4D8B-B2C2-791F1505F6A3}" type="slidenum">
              <a:rPr lang="ru-RU" sz="1200">
                <a:latin typeface="+mn-lt"/>
              </a:rPr>
              <a:pPr algn="r">
                <a:defRPr/>
              </a:pPr>
              <a:t>16</a:t>
            </a:fld>
            <a:endParaRPr lang="ru-RU" sz="1200">
              <a:latin typeface="+mn-lt"/>
            </a:endParaRPr>
          </a:p>
        </p:txBody>
      </p:sp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>
          <a:xfrm>
            <a:off x="900113" y="1773238"/>
            <a:ext cx="7786687" cy="4824412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Кроме малых отклонений параметров режима</a:t>
            </a: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реже, но также довольно часто, </a:t>
            </a: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происходят более крупные «большие изменения»,</a:t>
            </a: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связанные с вариациями значений вырабатываемых и потребляемых мощностей и конфигурации системы - включением и отключением генераторов линий передач, трансформаторов, мощных подстанций (узлов нагрузки).</a:t>
            </a:r>
            <a:r>
              <a:rPr lang="ru-RU" sz="24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Такие изменения - переходы от одного режима к другому во время нормальной работы системы - называются </a:t>
            </a:r>
            <a:r>
              <a:rPr lang="ru-RU" sz="24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нормальными переходными режимами</a:t>
            </a:r>
            <a:r>
              <a:rPr lang="ru-RU" sz="3200" smtClean="0"/>
              <a:t> </a:t>
            </a: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556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Нормальный переходный режим работы ЭЭС</a:t>
            </a:r>
            <a:endParaRPr lang="ru-RU" sz="2000">
              <a:solidFill>
                <a:srgbClr val="EB0F34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ED624CE-CBA5-49F1-BED0-35B8C0FEBE6A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CBD10A9-3C06-4973-BFF2-83CF7553E4DE}" type="slidenum">
              <a:rPr lang="ru-RU" sz="1200">
                <a:latin typeface="+mn-lt"/>
              </a:rPr>
              <a:pPr algn="r">
                <a:defRPr/>
              </a:pPr>
              <a:t>17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556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Нормальный переходный режим работы ЭЭС</a:t>
            </a:r>
            <a:endParaRPr lang="ru-RU" sz="2000">
              <a:solidFill>
                <a:srgbClr val="EB0F34"/>
              </a:solidFill>
            </a:endParaRP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250825" y="5876925"/>
            <a:ext cx="86423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Отключение линии электропередачи</a:t>
            </a: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, </a:t>
            </a:r>
          </a:p>
          <a:p>
            <a:pPr marL="342900" indent="-3429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питающей подстанцию</a:t>
            </a: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от генератора</a:t>
            </a:r>
            <a:endParaRPr lang="ru-RU" sz="2400" b="1" i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1835150" y="1557338"/>
          <a:ext cx="5543550" cy="4283075"/>
        </p:xfrm>
        <a:graphic>
          <a:graphicData uri="http://schemas.openxmlformats.org/presentationml/2006/ole">
            <p:oleObj spid="_x0000_s26634" name="VISIO" r:id="rId3" imgW="4721103" imgH="3645428" progId="Visio.Drawing.11">
              <p:embed/>
            </p:oleObj>
          </a:graphicData>
        </a:graphic>
      </p:graphicFrame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141" b="16359"/>
          <a:stretch>
            <a:fillRect/>
          </a:stretch>
        </p:blipFill>
        <p:spPr bwMode="auto">
          <a:xfrm>
            <a:off x="753039" y="4468218"/>
            <a:ext cx="6771289" cy="137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B6636C26-038D-42D1-8DD4-AF68719D04FF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ADD586AC-9EF9-4D77-A314-FCD26C6FB519}" type="slidenum">
              <a:rPr lang="ru-RU" sz="1200">
                <a:latin typeface="+mn-lt"/>
              </a:rPr>
              <a:pPr algn="r">
                <a:defRPr/>
              </a:pPr>
              <a:t>18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556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Нормальный переходный режим работы ЭЭС</a:t>
            </a:r>
            <a:endParaRPr lang="ru-RU" sz="2000">
              <a:solidFill>
                <a:srgbClr val="EB0F34"/>
              </a:solidFill>
            </a:endParaRPr>
          </a:p>
        </p:txBody>
      </p:sp>
      <p:sp>
        <p:nvSpPr>
          <p:cNvPr id="22531" name="Rectangle 3"/>
          <p:cNvSpPr>
            <a:spLocks/>
          </p:cNvSpPr>
          <p:nvPr/>
        </p:nvSpPr>
        <p:spPr bwMode="auto">
          <a:xfrm>
            <a:off x="250825" y="5876925"/>
            <a:ext cx="864235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defRPr/>
            </a:pP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Включение мощного генератора </a:t>
            </a:r>
            <a:r>
              <a:rPr lang="ru-RU" sz="24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Г2 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и набор им нагрузки</a:t>
            </a:r>
            <a:r>
              <a:rPr lang="ru-RU"/>
              <a:t> </a:t>
            </a:r>
            <a:endParaRPr lang="ru-RU" sz="2400" b="1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aphicFrame>
        <p:nvGraphicFramePr>
          <p:cNvPr id="39942" name="Object 6"/>
          <p:cNvGraphicFramePr>
            <a:graphicFrameLocks noGrp="1" noChangeAspect="1"/>
          </p:cNvGraphicFramePr>
          <p:nvPr>
            <p:ph/>
          </p:nvPr>
        </p:nvGraphicFramePr>
        <p:xfrm>
          <a:off x="2700338" y="1773238"/>
          <a:ext cx="4518025" cy="4105275"/>
        </p:xfrm>
        <a:graphic>
          <a:graphicData uri="http://schemas.openxmlformats.org/presentationml/2006/ole">
            <p:oleObj spid="_x0000_s39948" name="VISIO" r:id="rId3" imgW="4521792" imgH="4097303" progId="Visio.Drawing.11">
              <p:embed/>
            </p:oleObj>
          </a:graphicData>
        </a:graphic>
      </p:graphicFrame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141" b="16359"/>
          <a:stretch>
            <a:fillRect/>
          </a:stretch>
        </p:blipFill>
        <p:spPr bwMode="auto">
          <a:xfrm>
            <a:off x="1812925" y="4829769"/>
            <a:ext cx="5807075" cy="118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DC0335D-5172-4B8A-8D25-4A0CD840C1F4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86A7F154-E5B1-4DC6-A80A-0FDA77CEAFAF}" type="slidenum">
              <a:rPr lang="ru-RU" sz="1200">
                <a:latin typeface="+mn-lt"/>
              </a:rPr>
              <a:pPr algn="r">
                <a:defRPr/>
              </a:pPr>
              <a:t>19</a:t>
            </a:fld>
            <a:endParaRPr lang="ru-RU" sz="1200">
              <a:latin typeface="+mn-lt"/>
            </a:endParaRPr>
          </a:p>
        </p:txBody>
      </p:sp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333375"/>
            <a:ext cx="8424862" cy="935038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система может подвергаться аварийным воздействиям</a:t>
            </a:r>
            <a:r>
              <a:rPr lang="ru-RU" sz="3200" smtClean="0"/>
              <a:t> 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6092825"/>
            <a:ext cx="8642350" cy="6492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5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Переходный аварийный режим в системе</a:t>
            </a:r>
            <a:r>
              <a:rPr lang="ru-RU" sz="2500" smtClean="0"/>
              <a:t> </a:t>
            </a:r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2268538" y="1600200"/>
          <a:ext cx="5183187" cy="4543425"/>
        </p:xfrm>
        <a:graphic>
          <a:graphicData uri="http://schemas.openxmlformats.org/presentationml/2006/ole">
            <p:oleObj spid="_x0000_s28683" name="VISIO" r:id="rId3" imgW="4578086" imgH="4001451" progId="Visio.Drawing.11">
              <p:embed/>
            </p:oleObj>
          </a:graphicData>
        </a:graphic>
      </p:graphicFrame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141" b="16359"/>
          <a:stretch>
            <a:fillRect/>
          </a:stretch>
        </p:blipFill>
        <p:spPr bwMode="auto">
          <a:xfrm>
            <a:off x="1475656" y="4935901"/>
            <a:ext cx="5879629" cy="1197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4B224092-E22B-4ED2-A36F-1DF84918AB52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2853DF9F-D512-4FD9-94A7-0C2A82AD8E5B}" type="slidenum">
              <a:rPr lang="ru-RU" sz="1200">
                <a:latin typeface="+mn-lt"/>
              </a:rPr>
              <a:pPr algn="r">
                <a:defRPr/>
              </a:pPr>
              <a:t>2</a:t>
            </a:fld>
            <a:endParaRPr lang="ru-RU" sz="1200">
              <a:latin typeface="+mn-lt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15888"/>
            <a:ext cx="8785225" cy="288131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i="1">
                <a:solidFill>
                  <a:srgbClr val="0000FF"/>
                </a:solidFill>
              </a:rPr>
              <a:t>    </a:t>
            </a:r>
            <a:r>
              <a:rPr lang="ru-RU" sz="2400" b="1" i="1">
                <a:solidFill>
                  <a:srgbClr val="000066"/>
                </a:solidFill>
              </a:rPr>
              <a:t>Электроэнергетическая система</a:t>
            </a:r>
            <a:r>
              <a:rPr lang="ru-RU" sz="2400" b="1" i="1">
                <a:solidFill>
                  <a:srgbClr val="000066"/>
                </a:solidFill>
                <a:latin typeface="Arial" charset="0"/>
              </a:rPr>
              <a:t> (э</a:t>
            </a:r>
            <a:r>
              <a:rPr lang="ru-RU" sz="2400" b="1" i="1">
                <a:solidFill>
                  <a:srgbClr val="000066"/>
                </a:solidFill>
              </a:rPr>
              <a:t>нергосистема</a:t>
            </a:r>
            <a:r>
              <a:rPr lang="ru-RU" sz="2400" b="1" i="1">
                <a:solidFill>
                  <a:srgbClr val="000066"/>
                </a:solidFill>
                <a:latin typeface="Arial" charset="0"/>
              </a:rPr>
              <a:t>)</a:t>
            </a:r>
            <a:r>
              <a:rPr lang="ru-RU" sz="2400" b="1" i="1">
                <a:solidFill>
                  <a:srgbClr val="000066"/>
                </a:solidFill>
              </a:rPr>
              <a:t> –</a:t>
            </a:r>
            <a:r>
              <a:rPr lang="ru-RU" sz="2400" b="1"/>
              <a:t>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это объединение электростанций,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связанных между собой и потребителями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электрической энергии высоковольтными ЛЭП и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распределительными линиями.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 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Электрическую часть энергосистемы называют</a:t>
            </a:r>
            <a:r>
              <a:rPr lang="ru-RU" sz="2400" b="1"/>
              <a:t> </a:t>
            </a:r>
            <a:r>
              <a:rPr lang="ru-RU" sz="2400" b="1" i="1">
                <a:solidFill>
                  <a:srgbClr val="000066"/>
                </a:solidFill>
              </a:rPr>
              <a:t>электрической системой</a:t>
            </a:r>
            <a:r>
              <a:rPr lang="ru-RU" sz="2400" b="1">
                <a:solidFill>
                  <a:srgbClr val="000066"/>
                </a:solidFill>
              </a:rPr>
              <a:t>.</a:t>
            </a:r>
          </a:p>
        </p:txBody>
      </p:sp>
      <p:pic>
        <p:nvPicPr>
          <p:cNvPr id="1843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230563"/>
            <a:ext cx="8856663" cy="33655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B1E34CCB-E864-42D2-ADC6-0F5BF6ABE4EA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DD0DDD50-7CC9-4745-BFB8-28FC63B1B503}" type="slidenum">
              <a:rPr lang="ru-RU" sz="1200">
                <a:latin typeface="+mn-lt"/>
              </a:rPr>
              <a:pPr algn="r">
                <a:defRPr/>
              </a:pPr>
              <a:t>20</a:t>
            </a:fld>
            <a:endParaRPr lang="ru-RU" sz="1200">
              <a:latin typeface="+mn-lt"/>
            </a:endParaRPr>
          </a:p>
        </p:txBody>
      </p:sp>
      <p:sp>
        <p:nvSpPr>
          <p:cNvPr id="23555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1700213"/>
            <a:ext cx="7921625" cy="48974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нарушением режима системы</a:t>
            </a:r>
            <a:r>
              <a:rPr lang="ru-RU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перегрузками отдельных элементов и их автоматическим отключением, делением системы на части - «развалом системы»;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разрушением отдельных элементов системы</a:t>
            </a:r>
            <a:r>
              <a:rPr lang="ru-RU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ru-RU" sz="24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Например</a:t>
            </a:r>
            <a:r>
              <a:rPr lang="ru-RU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</a:t>
            </a: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из-за внешних воздействий</a:t>
            </a:r>
            <a:r>
              <a:rPr lang="ru-RU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(ветер, гололед) могут разрушиться опоры электропередачи. </a:t>
            </a:r>
            <a:r>
              <a:rPr lang="ru-RU" sz="24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Из-за внутренних воздействий</a:t>
            </a:r>
            <a:r>
              <a:rPr lang="ru-RU" sz="2400" b="1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обусловленных возросшими токами при коротком замыкании, могут разрушиться генераторы, трансформаторы, реакторы и подстанции. </a:t>
            </a:r>
          </a:p>
        </p:txBody>
      </p:sp>
      <p:sp>
        <p:nvSpPr>
          <p:cNvPr id="22530" name="Rectangle 2"/>
          <p:cNvSpPr>
            <a:spLocks/>
          </p:cNvSpPr>
          <p:nvPr/>
        </p:nvSpPr>
        <p:spPr bwMode="auto">
          <a:xfrm>
            <a:off x="468313" y="188913"/>
            <a:ext cx="84248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Аварии могут быть вызваны</a:t>
            </a:r>
            <a:r>
              <a:rPr lang="ru-RU" sz="3200">
                <a:solidFill>
                  <a:schemeClr val="tx2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6CFD814E-A272-4644-B092-467AC9154C54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7C00CC5-8839-418F-9DD9-E696FDF84947}" type="slidenum">
              <a:rPr lang="ru-RU" sz="1200">
                <a:latin typeface="+mn-lt"/>
              </a:rPr>
              <a:pPr algn="r">
                <a:defRPr/>
              </a:pPr>
              <a:t>21</a:t>
            </a:fld>
            <a:endParaRPr lang="ru-RU" sz="1200">
              <a:latin typeface="+mn-lt"/>
            </a:endParaRPr>
          </a:p>
        </p:txBody>
      </p:sp>
      <p:sp>
        <p:nvSpPr>
          <p:cNvPr id="30726" name="Rectangle 5"/>
          <p:cNvSpPr>
            <a:spLocks noChangeArrowheads="1"/>
          </p:cNvSpPr>
          <p:nvPr/>
        </p:nvSpPr>
        <p:spPr bwMode="auto">
          <a:xfrm>
            <a:off x="0" y="1690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0724" name="Object 4"/>
          <p:cNvGraphicFramePr>
            <a:graphicFrameLocks noChangeAspect="1"/>
          </p:cNvGraphicFramePr>
          <p:nvPr/>
        </p:nvGraphicFramePr>
        <p:xfrm>
          <a:off x="0" y="1103313"/>
          <a:ext cx="9144000" cy="5524500"/>
        </p:xfrm>
        <a:graphic>
          <a:graphicData uri="http://schemas.openxmlformats.org/presentationml/2006/ole">
            <p:oleObj spid="_x0000_s30729" name="Точечный рисунок" r:id="rId3" imgW="5819048" imgH="3514286" progId="PBrush">
              <p:embed/>
            </p:oleObj>
          </a:graphicData>
        </a:graphic>
      </p:graphicFrame>
      <p:sp>
        <p:nvSpPr>
          <p:cNvPr id="2" name="Rectangle 6"/>
          <p:cNvSpPr>
            <a:spLocks/>
          </p:cNvSpPr>
          <p:nvPr/>
        </p:nvSpPr>
        <p:spPr bwMode="auto">
          <a:xfrm>
            <a:off x="0" y="115888"/>
            <a:ext cx="9144000" cy="8651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Переходный режим системы сопровождается множеством различных процессов</a:t>
            </a:r>
            <a:endParaRPr lang="ru-RU" sz="4400">
              <a:solidFill>
                <a:srgbClr val="EB0F34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6FE942A3-1285-4274-AECA-51ED12E65498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76C43F8-D0D0-4E6A-992E-B7F5B19726DD}" type="slidenum">
              <a:rPr lang="ru-RU" sz="1200">
                <a:latin typeface="+mn-lt"/>
              </a:rPr>
              <a:pPr algn="r">
                <a:defRPr/>
              </a:pPr>
              <a:t>22</a:t>
            </a:fld>
            <a:endParaRPr lang="ru-RU" sz="1200">
              <a:latin typeface="+mn-lt"/>
            </a:endParaRPr>
          </a:p>
        </p:txBody>
      </p:sp>
      <p:sp>
        <p:nvSpPr>
          <p:cNvPr id="31746" name="Rectangle 2"/>
          <p:cNvSpPr>
            <a:spLocks noGrp="1"/>
          </p:cNvSpPr>
          <p:nvPr>
            <p:ph type="title" idx="4294967295"/>
          </p:nvPr>
        </p:nvSpPr>
        <p:spPr>
          <a:xfrm>
            <a:off x="1116013" y="260350"/>
            <a:ext cx="7581900" cy="1008063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Статическая устойчивость электроэнергетической системы</a:t>
            </a:r>
            <a:r>
              <a:rPr lang="ru-RU" sz="3200" smtClean="0"/>
              <a:t> </a:t>
            </a:r>
          </a:p>
        </p:txBody>
      </p:sp>
      <p:sp>
        <p:nvSpPr>
          <p:cNvPr id="31748" name="Rectangle 4"/>
          <p:cNvSpPr>
            <a:spLocks/>
          </p:cNvSpPr>
          <p:nvPr/>
        </p:nvSpPr>
        <p:spPr bwMode="auto">
          <a:xfrm>
            <a:off x="1116013" y="1557338"/>
            <a:ext cx="78486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При нормальной работе системы всегда имеются малые возмущающие воздействия, например изменения нагрузки. Следовательно, происходят непрерывно и соответствующие действия регулирующих устройств. </a:t>
            </a:r>
          </a:p>
          <a:p>
            <a:pPr>
              <a:defRPr/>
            </a:pP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Эти малые возмущения не должны вызывать нарушения устойчивости режима, не допуская прогрессивно возрастающего изменения параметров режима. Система должна быть устойчива при малых возмущениях, или обладать</a:t>
            </a:r>
            <a:r>
              <a:rPr lang="ru-RU" sz="2800" b="1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28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статической устойчивостью.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27BDB45-62A4-4E87-AA8F-DABD4869F914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3B1D6CB-B05A-4A91-8C33-B04A073E5954}" type="slidenum">
              <a:rPr lang="ru-RU" sz="1200">
                <a:latin typeface="+mn-lt"/>
              </a:rPr>
              <a:pPr algn="r">
                <a:defRPr/>
              </a:pPr>
              <a:t>23</a:t>
            </a:fld>
            <a:endParaRPr lang="ru-RU" sz="1200">
              <a:latin typeface="+mn-lt"/>
            </a:endParaRPr>
          </a:p>
        </p:txBody>
      </p:sp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1042988" y="188913"/>
            <a:ext cx="7870825" cy="1223962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Динамическая устойчивость электроэнергетической системы</a:t>
            </a:r>
          </a:p>
        </p:txBody>
      </p:sp>
      <p:sp>
        <p:nvSpPr>
          <p:cNvPr id="33796" name="Rectangle 4"/>
          <p:cNvSpPr>
            <a:spLocks/>
          </p:cNvSpPr>
          <p:nvPr/>
        </p:nvSpPr>
        <p:spPr bwMode="auto">
          <a:xfrm>
            <a:off x="900113" y="1628775"/>
            <a:ext cx="8064500" cy="511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Нормальные переходные процессы возникают и при больших возмущениях в виде резких и существенных изменений режима системы. При этом появляются такие значительные отклонения параметров режима от их исходного состояния, что учет наиболее существенных нелинейных зависимостей становится в большинстве случаев обязательным. </a:t>
            </a:r>
            <a:b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 отношению к большим возмущениям вводится понятие</a:t>
            </a:r>
            <a:r>
              <a:rPr lang="ru-RU" sz="32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динамической устойчивости системы.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AE288558-54A8-45D1-905A-F751F07EA6A0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8198163-0CCB-42D5-9116-A8E54F748775}" type="slidenum">
              <a:rPr lang="ru-RU" sz="1200">
                <a:latin typeface="+mn-lt"/>
              </a:rPr>
              <a:pPr algn="r">
                <a:defRPr/>
              </a:pPr>
              <a:t>24</a:t>
            </a:fld>
            <a:endParaRPr lang="ru-RU" sz="1200">
              <a:latin typeface="+mn-lt"/>
            </a:endParaRPr>
          </a:p>
        </p:txBody>
      </p:sp>
      <p:sp>
        <p:nvSpPr>
          <p:cNvPr id="34820" name="Rectangle 4"/>
          <p:cNvSpPr>
            <a:spLocks noGrp="1"/>
          </p:cNvSpPr>
          <p:nvPr>
            <p:ph type="title" idx="4294967295"/>
          </p:nvPr>
        </p:nvSpPr>
        <p:spPr>
          <a:xfrm>
            <a:off x="684213" y="188913"/>
            <a:ext cx="8229600" cy="1152525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Результирующая устойчивость электроэнергетической системы</a:t>
            </a:r>
          </a:p>
        </p:txBody>
      </p:sp>
      <p:sp>
        <p:nvSpPr>
          <p:cNvPr id="34821" name="Rectangle 5"/>
          <p:cNvSpPr>
            <a:spLocks/>
          </p:cNvSpPr>
          <p:nvPr/>
        </p:nvSpPr>
        <p:spPr bwMode="auto">
          <a:xfrm>
            <a:off x="971550" y="1484313"/>
            <a:ext cx="80660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Если после большого возмущения синхронная работа системы сначала нарушается, а затем после некоторого, допустимого по условиям эксплуатации асинхронного хода восстанавливается, то считается, что система обладает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результирующей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устойчивостью</a:t>
            </a: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. </a:t>
            </a:r>
            <a:b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</a:br>
            <a:r>
              <a:rPr lang="ru-RU" sz="2400" b="1" i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Этот вид устойчивости иногда считают разновидностью динамической устойчивости, различая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синхронную динамическую устойчивость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динамическую устойчивость (результирующую).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 </a:t>
            </a:r>
            <a:endParaRPr lang="ru-RU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17FF8FCC-A7EA-480E-80D3-DBF50F79AD27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FF0BD17B-0B69-4A60-AA9A-D931679B9ACD}" type="slidenum">
              <a:rPr lang="ru-RU" sz="1200">
                <a:latin typeface="+mn-lt"/>
              </a:rPr>
              <a:pPr algn="r">
                <a:defRPr/>
              </a:pPr>
              <a:t>25</a:t>
            </a:fld>
            <a:endParaRPr lang="ru-RU" sz="1200">
              <a:latin typeface="+mn-lt"/>
            </a:endParaRPr>
          </a:p>
        </p:txBody>
      </p:sp>
      <p:sp>
        <p:nvSpPr>
          <p:cNvPr id="35844" name="Rectangle 4"/>
          <p:cNvSpPr>
            <a:spLocks noGrp="1"/>
          </p:cNvSpPr>
          <p:nvPr>
            <p:ph type="title" idx="4294967295"/>
          </p:nvPr>
        </p:nvSpPr>
        <p:spPr>
          <a:xfrm>
            <a:off x="971550" y="188913"/>
            <a:ext cx="7797800" cy="936625"/>
          </a:xfrm>
        </p:spPr>
        <p:txBody>
          <a:bodyPr anchor="ctr"/>
          <a:lstStyle/>
          <a:p>
            <a:pPr algn="ctr" eaLnBrk="1" hangingPunct="1">
              <a:defRPr/>
            </a:pPr>
            <a:r>
              <a:rPr lang="ru-RU" sz="2800" b="1" smtClean="0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Переходная устойчивость электроэнергетической системы</a:t>
            </a:r>
          </a:p>
        </p:txBody>
      </p:sp>
      <p:sp>
        <p:nvSpPr>
          <p:cNvPr id="35845" name="Rectangle 5"/>
          <p:cNvSpPr>
            <a:spLocks/>
          </p:cNvSpPr>
          <p:nvPr/>
        </p:nvSpPr>
        <p:spPr bwMode="auto">
          <a:xfrm>
            <a:off x="971550" y="1125538"/>
            <a:ext cx="7993063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 </a:t>
            </a: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Иногда в зарубежной литературе различают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переходную устойчивость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(</a:t>
            </a:r>
            <a:r>
              <a:rPr 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Transient Stability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),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определяемую при рассмотрении процесса на интервале нескольких секунд, и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динамическую устойчивость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(Dynamic </a:t>
            </a:r>
            <a:r>
              <a:rPr lang="en-US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Stability</a:t>
            </a:r>
            <a:r>
              <a:rPr lang="ru-RU" sz="24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),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связанную с процессами, происходящими на протяжении нескольких минут.</a:t>
            </a: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</a:p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</a:t>
            </a:r>
            <a:r>
              <a:rPr lang="ru-RU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 этом случае требуется учет динамических характеристик паровых котлов, атомных реакторов, напорных трубопроводов гидростанций, динамических характеристик релейной защиты и устройств регулирования частоты и мощности.</a:t>
            </a:r>
            <a:r>
              <a:rPr lang="ru-RU" sz="24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685B46-CF4D-41C4-AD1F-A969777BCEEE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 rot="5400000">
            <a:off x="1804099" y="-847210"/>
            <a:ext cx="8657253" cy="4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94305" y="-850090"/>
            <a:ext cx="5753927" cy="8551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7349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60C8D8F8-3B64-4F75-BE33-76AB5221C661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23DCF89A-0929-4187-8C12-82FE2FECD7B5}" type="slidenum">
              <a:rPr lang="ru-RU" sz="1200">
                <a:latin typeface="+mn-lt"/>
              </a:rPr>
              <a:pPr algn="r">
                <a:defRPr/>
              </a:pPr>
              <a:t>3</a:t>
            </a:fld>
            <a:endParaRPr lang="ru-RU" sz="1200">
              <a:latin typeface="+mn-lt"/>
            </a:endParaRPr>
          </a:p>
        </p:txBody>
      </p:sp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900113" y="260350"/>
            <a:ext cx="7940675" cy="1143000"/>
          </a:xfrm>
        </p:spPr>
        <p:txBody>
          <a:bodyPr anchor="ctr"/>
          <a:lstStyle/>
          <a:p>
            <a:pPr eaLnBrk="1" hangingPunct="1">
              <a:defRPr/>
            </a:pPr>
            <a:r>
              <a:rPr lang="ru-RU" sz="2400" b="1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система</a:t>
            </a:r>
            <a:r>
              <a:rPr lang="ru-RU" sz="24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4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представляет собой совокупность взаимодействующих элементов, которые можно разбить на две группы: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684213" y="1557338"/>
            <a:ext cx="8280400" cy="31686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100" b="1" i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ru-RU" sz="21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силовые элементы:</a:t>
            </a:r>
            <a:r>
              <a:rPr lang="ru-RU" sz="21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buFontTx/>
              <a:buChar char="-"/>
              <a:defRPr/>
            </a:pPr>
            <a:r>
              <a:rPr lang="ru-RU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вырабатывающие </a:t>
            </a:r>
            <a:r>
              <a:rPr lang="ru-RU" sz="21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(например, генераторы, с их первичными двигателями),</a:t>
            </a:r>
          </a:p>
          <a:p>
            <a:pPr eaLnBrk="1" hangingPunct="1">
              <a:buFontTx/>
              <a:buChar char="-"/>
              <a:defRPr/>
            </a:pPr>
            <a:r>
              <a:rPr lang="ru-RU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преобразующие </a:t>
            </a:r>
            <a:r>
              <a:rPr lang="ru-RU" sz="21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(трансформаторы, выпрямители, инверторы), </a:t>
            </a:r>
          </a:p>
          <a:p>
            <a:pPr eaLnBrk="1" hangingPunct="1">
              <a:buFontTx/>
              <a:buChar char="-"/>
              <a:defRPr/>
            </a:pPr>
            <a:r>
              <a:rPr lang="ru-RU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передающие и распределяющие</a:t>
            </a:r>
            <a:r>
              <a:rPr lang="ru-RU" sz="21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1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(линии передач, сети) </a:t>
            </a:r>
          </a:p>
          <a:p>
            <a:pPr eaLnBrk="1" hangingPunct="1">
              <a:buFontTx/>
              <a:buChar char="-"/>
              <a:defRPr/>
            </a:pPr>
            <a:r>
              <a:rPr lang="ru-RU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потребляющие</a:t>
            </a:r>
            <a:r>
              <a:rPr lang="ru-RU" sz="21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(нагрузки) </a:t>
            </a:r>
            <a:r>
              <a:rPr lang="ru-RU" sz="21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электрическую энергию</a:t>
            </a:r>
            <a:r>
              <a:rPr lang="ru-RU" sz="2100" b="1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;</a:t>
            </a:r>
          </a:p>
        </p:txBody>
      </p:sp>
      <p:sp>
        <p:nvSpPr>
          <p:cNvPr id="16388" name="Rectangle 4"/>
          <p:cNvSpPr>
            <a:spLocks/>
          </p:cNvSpPr>
          <p:nvPr/>
        </p:nvSpPr>
        <p:spPr bwMode="auto">
          <a:xfrm>
            <a:off x="684213" y="4797425"/>
            <a:ext cx="82804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8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   </a:t>
            </a:r>
            <a:r>
              <a:rPr lang="ru-RU" sz="2100" b="1" i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элементы управления:</a:t>
            </a:r>
            <a:r>
              <a:rPr lang="ru-RU" sz="21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Font typeface="Symbol" pitchFamily="18" charset="2"/>
              <a:buNone/>
              <a:defRPr/>
            </a:pPr>
            <a:r>
              <a:rPr lang="ru-RU" sz="21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    </a:t>
            </a:r>
            <a:r>
              <a:rPr lang="ru-RU" sz="21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регулирующие и изменяющие состояние системы </a:t>
            </a:r>
            <a:r>
              <a:rPr lang="ru-RU" sz="21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(регуляторы возбуждения синхронных машин, регуляторы частоты, реле, выключатели и т. п.).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43CE2626-86C2-441A-97EB-0C3DCEA0EEAF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1B89CCD-F280-4D8C-9DCD-33D9D959DBE8}" type="slidenum">
              <a:rPr lang="ru-RU" sz="1200">
                <a:latin typeface="+mn-lt"/>
              </a:rPr>
              <a:pPr algn="r">
                <a:defRPr/>
              </a:pPr>
              <a:t>4</a:t>
            </a:fld>
            <a:endParaRPr lang="ru-RU" sz="1200">
              <a:latin typeface="+mn-lt"/>
            </a:endParaRPr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107950" y="1844675"/>
            <a:ext cx="8856663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Режим </a:t>
            </a:r>
            <a:r>
              <a:rPr lang="ru-RU" sz="32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</a:t>
            </a:r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состояние системы, которое характеризуется показателями, количественно определяющими ее работу.</a:t>
            </a:r>
            <a:r>
              <a:rPr lang="ru-RU" sz="3200">
                <a:solidFill>
                  <a:schemeClr val="hlink"/>
                </a:solidFill>
              </a:rPr>
              <a:t> </a:t>
            </a:r>
            <a:br>
              <a:rPr lang="ru-RU" sz="3200">
                <a:solidFill>
                  <a:schemeClr val="hlink"/>
                </a:solidFill>
              </a:rPr>
            </a:br>
            <a:r>
              <a:rPr lang="ru-RU" sz="3200">
                <a:solidFill>
                  <a:schemeClr val="hlink"/>
                </a:solidFill>
              </a:rPr>
              <a:t>    </a:t>
            </a:r>
            <a:r>
              <a:rPr lang="ru-RU" sz="3200" b="1" i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параметрами режима относятся</a:t>
            </a:r>
            <a:r>
              <a:rPr lang="ru-RU" sz="3200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значения мощности, напряжения, тока, углов сдвига векторов э. д. с., напряжений, токов, частоты и т. д.</a:t>
            </a:r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07" name="Rectangle 5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895350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EB0F34"/>
                </a:solidFill>
              </a:rPr>
              <a:t>Режимы работы электроэнергетических систем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E4436DC2-7BF9-452D-A1BC-051E6A092751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5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77E002DA-1A8A-4BB8-98E5-D5A5628592D4}" type="slidenum">
              <a:rPr lang="ru-RU" sz="1200">
                <a:latin typeface="+mn-lt"/>
              </a:rPr>
              <a:pPr algn="r">
                <a:defRPr/>
              </a:pPr>
              <a:t>5</a:t>
            </a:fld>
            <a:endParaRPr lang="ru-RU" sz="1200">
              <a:latin typeface="+mn-lt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0013" y="301625"/>
            <a:ext cx="7313612" cy="895350"/>
          </a:xfrm>
        </p:spPr>
        <p:txBody>
          <a:bodyPr/>
          <a:lstStyle/>
          <a:p>
            <a:pPr algn="ctr"/>
            <a:r>
              <a:rPr lang="ru-RU" sz="3200" b="1" smtClean="0">
                <a:solidFill>
                  <a:srgbClr val="EB0F34"/>
                </a:solidFill>
              </a:rPr>
              <a:t>Характеристика состояния электроэнергетической системы</a:t>
            </a: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1042988" y="1773238"/>
            <a:ext cx="7745412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0" hangingPunct="0"/>
            <a:r>
              <a:rPr lang="ru-RU" sz="3200" b="1">
                <a:solidFill>
                  <a:srgbClr val="336600"/>
                </a:solidFill>
              </a:rPr>
              <a:t>Состояние ЭЭС характеризуется параметрами системы и параметрами её режима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07950" y="3429000"/>
            <a:ext cx="885666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Параметры системы</a:t>
            </a:r>
            <a:r>
              <a:rPr lang="ru-RU" sz="3200" b="1" i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</a:t>
            </a:r>
            <a:r>
              <a:rPr lang="ru-RU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это показатели количественно определяющие физические свойства системы.</a:t>
            </a:r>
            <a:r>
              <a:rPr lang="ru-RU" sz="3200">
                <a:solidFill>
                  <a:schemeClr val="hlink"/>
                </a:solidFill>
              </a:rPr>
              <a:t> (</a:t>
            </a:r>
            <a:r>
              <a:rPr lang="ru-RU" sz="32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значения полных, активных и реактивных сопротивлений элементов, коэффициентов трансформации, постоянных времени, и т д.</a:t>
            </a:r>
            <a:r>
              <a:rPr lang="ru-RU" sz="3200">
                <a:solidFill>
                  <a:schemeClr val="hlink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91ACBBC8-6528-4903-99A1-45E790EE7543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408519CF-9223-427F-AB35-7EA0D30B6130}" type="slidenum">
              <a:rPr lang="ru-RU" sz="1200">
                <a:latin typeface="+mn-lt"/>
              </a:rPr>
              <a:pPr algn="r">
                <a:defRPr/>
              </a:pPr>
              <a:t>6</a:t>
            </a:fld>
            <a:endParaRPr lang="ru-RU" sz="1200">
              <a:latin typeface="+mn-lt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8229600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</a:t>
            </a:r>
            <a:b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4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(базовые понятия)</a:t>
            </a:r>
          </a:p>
        </p:txBody>
      </p:sp>
      <p:sp>
        <p:nvSpPr>
          <p:cNvPr id="23555" name="Rectangle 4"/>
          <p:cNvSpPr>
            <a:spLocks/>
          </p:cNvSpPr>
          <p:nvPr/>
        </p:nvSpPr>
        <p:spPr bwMode="auto">
          <a:xfrm>
            <a:off x="250825" y="1628775"/>
            <a:ext cx="8713788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>
                <a:solidFill>
                  <a:srgbClr val="EB0F34"/>
                </a:solidFill>
              </a:rPr>
              <a:t>     </a:t>
            </a:r>
            <a:r>
              <a:rPr lang="ru-RU" sz="3200" b="1">
                <a:solidFill>
                  <a:srgbClr val="000066"/>
                </a:solidFill>
              </a:rPr>
              <a:t>Энергия – это мера движения.</a:t>
            </a:r>
            <a:r>
              <a:rPr lang="ru-RU" sz="3200" b="1">
                <a:solidFill>
                  <a:srgbClr val="EB0F34"/>
                </a:solidFill>
              </a:rPr>
              <a:t/>
            </a:r>
            <a:br>
              <a:rPr lang="ru-RU" sz="3200" b="1">
                <a:solidFill>
                  <a:srgbClr val="EB0F34"/>
                </a:solidFill>
              </a:rPr>
            </a:br>
            <a:r>
              <a:rPr lang="ru-RU" sz="2400" b="1">
                <a:solidFill>
                  <a:srgbClr val="0033CC"/>
                </a:solidFill>
              </a:rPr>
              <a:t>     </a:t>
            </a:r>
            <a:r>
              <a:rPr lang="ru-RU" sz="2600" b="1">
                <a:solidFill>
                  <a:schemeClr val="hlink"/>
                </a:solidFill>
              </a:rPr>
              <a:t>С количественной точки зрения величина энергии</a:t>
            </a:r>
            <a:r>
              <a:rPr lang="en-US" sz="2600" b="1">
                <a:solidFill>
                  <a:schemeClr val="hlink"/>
                </a:solidFill>
              </a:rPr>
              <a:t> (W)</a:t>
            </a:r>
            <a:r>
              <a:rPr lang="ru-RU" sz="2600" b="1">
                <a:solidFill>
                  <a:schemeClr val="hlink"/>
                </a:solidFill>
              </a:rPr>
              <a:t> определяется произведением обобщённой силы на обобщённую координату, причём неважно что рассматривать в качестве обобщённой силы, а что рассматривать в качестве обобщённой координаты.</a:t>
            </a:r>
            <a:br>
              <a:rPr lang="ru-RU" sz="2600" b="1">
                <a:solidFill>
                  <a:schemeClr val="hlink"/>
                </a:solidFill>
              </a:rPr>
            </a:br>
            <a:r>
              <a:rPr lang="ru-RU" sz="2600" b="1">
                <a:solidFill>
                  <a:schemeClr val="hlink"/>
                </a:solidFill>
              </a:rPr>
              <a:t>     При количественном определении величины электрической энергии такими координатами могут являться – ток (</a:t>
            </a:r>
            <a:r>
              <a:rPr lang="en-US" sz="2600" b="1" i="1">
                <a:solidFill>
                  <a:schemeClr val="hlink"/>
                </a:solidFill>
              </a:rPr>
              <a:t>i), </a:t>
            </a:r>
            <a:r>
              <a:rPr lang="ru-RU" sz="2600" b="1" i="1">
                <a:solidFill>
                  <a:schemeClr val="hlink"/>
                </a:solidFill>
              </a:rPr>
              <a:t>напряжение </a:t>
            </a:r>
            <a:r>
              <a:rPr lang="en-US" sz="2600" b="1" i="1">
                <a:solidFill>
                  <a:schemeClr val="hlink"/>
                </a:solidFill>
              </a:rPr>
              <a:t>(u)</a:t>
            </a:r>
            <a:r>
              <a:rPr lang="ru-RU" sz="2600" b="1" i="1">
                <a:solidFill>
                  <a:schemeClr val="hlink"/>
                </a:solidFill>
              </a:rPr>
              <a:t> и время</a:t>
            </a:r>
            <a:r>
              <a:rPr lang="en-US" sz="2600" b="1" i="1">
                <a:solidFill>
                  <a:schemeClr val="hlink"/>
                </a:solidFill>
              </a:rPr>
              <a:t> (t).</a:t>
            </a:r>
            <a:endParaRPr lang="ru-RU" sz="26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0F7E441B-905F-4989-9DD8-ED492A02BD2E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7C8B820-C858-4453-AAE5-4C349489001F}" type="slidenum">
              <a:rPr lang="ru-RU" sz="1200">
                <a:latin typeface="+mn-lt"/>
              </a:rPr>
              <a:pPr algn="r">
                <a:defRPr/>
              </a:pPr>
              <a:t>7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10096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</a:t>
            </a:r>
            <a:r>
              <a:rPr lang="ru-RU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>
                <a:solidFill>
                  <a:srgbClr val="EB0F34"/>
                </a:solidFill>
              </a:rPr>
              <a:t>(количественные соотношения)</a:t>
            </a:r>
          </a:p>
        </p:txBody>
      </p:sp>
      <p:sp>
        <p:nvSpPr>
          <p:cNvPr id="36868" name="Rectangle 4"/>
          <p:cNvSpPr>
            <a:spLocks/>
          </p:cNvSpPr>
          <p:nvPr/>
        </p:nvSpPr>
        <p:spPr bwMode="auto">
          <a:xfrm>
            <a:off x="971550" y="1557338"/>
            <a:ext cx="799306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 может быть определена как: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17419" name="Rectangle 6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415" name="Object 7"/>
          <p:cNvGraphicFramePr>
            <a:graphicFrameLocks noChangeAspect="1"/>
          </p:cNvGraphicFramePr>
          <p:nvPr/>
        </p:nvGraphicFramePr>
        <p:xfrm>
          <a:off x="1403350" y="2565400"/>
          <a:ext cx="6913563" cy="3825875"/>
        </p:xfrm>
        <a:graphic>
          <a:graphicData uri="http://schemas.openxmlformats.org/presentationml/2006/ole">
            <p:oleObj spid="_x0000_s17420" name="VISIO" r:id="rId3" imgW="4827606" imgH="2662562" progId="Visio.Drawing.11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DCA4BE12-0E4F-47A5-914F-FF8B3682BB24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14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61DB57ED-0C8C-4925-9C4B-1B5898547E6C}" type="slidenum">
              <a:rPr lang="ru-RU" sz="1200">
                <a:latin typeface="+mn-lt"/>
              </a:rPr>
              <a:pPr algn="r">
                <a:defRPr/>
              </a:pPr>
              <a:t>8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97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</a:t>
            </a:r>
            <a: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>
                <a:solidFill>
                  <a:srgbClr val="EB0F34"/>
                </a:solidFill>
              </a:rPr>
              <a:t>(электрическая работа и мощность)</a:t>
            </a:r>
          </a:p>
        </p:txBody>
      </p:sp>
      <p:sp>
        <p:nvSpPr>
          <p:cNvPr id="36868" name="Rectangle 4"/>
          <p:cNvSpPr>
            <a:spLocks/>
          </p:cNvSpPr>
          <p:nvPr/>
        </p:nvSpPr>
        <p:spPr bwMode="auto">
          <a:xfrm>
            <a:off x="900113" y="1628775"/>
            <a:ext cx="799306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источнике </a:t>
            </a:r>
            <a:r>
              <a:rPr lang="ru-RU" sz="2600" b="1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э.д.с</a:t>
            </a:r>
            <a:r>
              <a:rPr lang="ru-RU" sz="2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под действием электро-магнитных сил происходит разделение зарядов. Работа, которая совершается сторонними силами в источнике при разделении заряда или, «выработанная» в источнике электроэнергия находится по формуле:</a:t>
            </a:r>
            <a:endParaRPr lang="ru-RU" sz="2600" dirty="0">
              <a:solidFill>
                <a:schemeClr val="hlink"/>
              </a:solidFill>
            </a:endParaRPr>
          </a:p>
        </p:txBody>
      </p:sp>
      <p:sp>
        <p:nvSpPr>
          <p:cNvPr id="58386" name="Rectangle 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74" name="Object 6"/>
          <p:cNvGraphicFramePr>
            <a:graphicFrameLocks noChangeAspect="1"/>
          </p:cNvGraphicFramePr>
          <p:nvPr/>
        </p:nvGraphicFramePr>
        <p:xfrm>
          <a:off x="2700338" y="4005263"/>
          <a:ext cx="1366837" cy="536575"/>
        </p:xfrm>
        <a:graphic>
          <a:graphicData uri="http://schemas.openxmlformats.org/presentationml/2006/ole">
            <p:oleObj spid="_x0000_s58403" name="Формула" r:id="rId3" imgW="583947" imgH="228501" progId="Equation.3">
              <p:embed/>
            </p:oleObj>
          </a:graphicData>
        </a:graphic>
      </p:graphicFrame>
      <p:sp>
        <p:nvSpPr>
          <p:cNvPr id="2" name="Rectangle 4"/>
          <p:cNvSpPr>
            <a:spLocks/>
          </p:cNvSpPr>
          <p:nvPr/>
        </p:nvSpPr>
        <p:spPr bwMode="auto">
          <a:xfrm>
            <a:off x="179388" y="4437063"/>
            <a:ext cx="806450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Так как:                  то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58388" name="Rectangle 10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77" name="Object 9"/>
          <p:cNvGraphicFramePr>
            <a:graphicFrameLocks noChangeAspect="1"/>
          </p:cNvGraphicFramePr>
          <p:nvPr/>
        </p:nvGraphicFramePr>
        <p:xfrm>
          <a:off x="1763713" y="4508500"/>
          <a:ext cx="1152525" cy="542925"/>
        </p:xfrm>
        <a:graphic>
          <a:graphicData uri="http://schemas.openxmlformats.org/presentationml/2006/ole">
            <p:oleObj spid="_x0000_s58404" name="Формула" r:id="rId4" imgW="482391" imgH="228501" progId="Equation.3">
              <p:embed/>
            </p:oleObj>
          </a:graphicData>
        </a:graphic>
      </p:graphicFrame>
      <p:sp>
        <p:nvSpPr>
          <p:cNvPr id="58389" name="Rectangle 12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7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3852060"/>
              </p:ext>
            </p:extLst>
          </p:nvPr>
        </p:nvGraphicFramePr>
        <p:xfrm>
          <a:off x="3935413" y="4522788"/>
          <a:ext cx="1127125" cy="396875"/>
        </p:xfrm>
        <a:graphic>
          <a:graphicData uri="http://schemas.openxmlformats.org/presentationml/2006/ole">
            <p:oleObj spid="_x0000_s58405" name="Equation" r:id="rId5" imgW="507960" imgH="177480" progId="">
              <p:embed/>
            </p:oleObj>
          </a:graphicData>
        </a:graphic>
      </p:graphicFrame>
      <p:sp>
        <p:nvSpPr>
          <p:cNvPr id="3" name="Rectangle 4"/>
          <p:cNvSpPr>
            <a:spLocks/>
          </p:cNvSpPr>
          <p:nvPr/>
        </p:nvSpPr>
        <p:spPr bwMode="auto">
          <a:xfrm>
            <a:off x="179388" y="5013325"/>
            <a:ext cx="871378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закону сохранения энергии - мощность генератора определяется суммой мощностей потребителей и потерь:                  </a:t>
            </a:r>
            <a:endParaRPr lang="ru-RU" sz="2600" dirty="0">
              <a:solidFill>
                <a:schemeClr val="hlink"/>
              </a:solidFill>
            </a:endParaRPr>
          </a:p>
        </p:txBody>
      </p:sp>
      <p:sp>
        <p:nvSpPr>
          <p:cNvPr id="58391" name="Rectangle 1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82" name="Object 14"/>
          <p:cNvGraphicFramePr>
            <a:graphicFrameLocks noChangeAspect="1"/>
          </p:cNvGraphicFramePr>
          <p:nvPr/>
        </p:nvGraphicFramePr>
        <p:xfrm>
          <a:off x="4356100" y="5805488"/>
          <a:ext cx="2089150" cy="550862"/>
        </p:xfrm>
        <a:graphic>
          <a:graphicData uri="http://schemas.openxmlformats.org/presentationml/2006/ole">
            <p:oleObj spid="_x0000_s58406" name="Формула" r:id="rId6" imgW="901309" imgH="24119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F5DEB540-A197-4660-B753-E11D308AE174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16" name="Rectangle 10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9FA21590-7BC0-4539-ABE6-F2D5E76BC9F9}" type="slidenum">
              <a:rPr lang="ru-RU" sz="1200">
                <a:latin typeface="+mn-lt"/>
              </a:rPr>
              <a:pPr algn="r">
                <a:defRPr/>
              </a:pPr>
              <a:t>9</a:t>
            </a:fld>
            <a:endParaRPr lang="ru-RU" sz="1200">
              <a:latin typeface="+mn-lt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9750" y="333375"/>
            <a:ext cx="82296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Электрическая энергия</a:t>
            </a:r>
            <a: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6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000">
                <a:solidFill>
                  <a:srgbClr val="EB0F34"/>
                </a:solidFill>
              </a:rPr>
              <a:t>(активная         и реактивная         энергия)</a:t>
            </a:r>
          </a:p>
        </p:txBody>
      </p:sp>
      <p:sp>
        <p:nvSpPr>
          <p:cNvPr id="36868" name="Rectangle 4"/>
          <p:cNvSpPr>
            <a:spLocks/>
          </p:cNvSpPr>
          <p:nvPr/>
        </p:nvSpPr>
        <p:spPr bwMode="auto">
          <a:xfrm>
            <a:off x="900113" y="1628775"/>
            <a:ext cx="79930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Реактивная энергия – чисто расчётная величина, позволяющая определить коэффициент мощности, так как:</a:t>
            </a:r>
            <a:endParaRPr lang="ru-RU" sz="2600">
              <a:solidFill>
                <a:srgbClr val="000066"/>
              </a:solidFill>
            </a:endParaRPr>
          </a:p>
        </p:txBody>
      </p:sp>
      <p:sp>
        <p:nvSpPr>
          <p:cNvPr id="22551" name="Rectangle 5"/>
          <p:cNvSpPr>
            <a:spLocks noChangeArrowheads="1"/>
          </p:cNvSpPr>
          <p:nvPr/>
        </p:nvSpPr>
        <p:spPr bwMode="auto">
          <a:xfrm>
            <a:off x="0" y="31480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86950197"/>
              </p:ext>
            </p:extLst>
          </p:nvPr>
        </p:nvGraphicFramePr>
        <p:xfrm>
          <a:off x="250825" y="5229225"/>
          <a:ext cx="8713788" cy="917575"/>
        </p:xfrm>
        <a:graphic>
          <a:graphicData uri="http://schemas.openxmlformats.org/presentationml/2006/ole">
            <p:oleObj spid="_x0000_s22573" name="Equation" r:id="rId3" imgW="5346700" imgH="558800" progId="">
              <p:embed/>
            </p:oleObj>
          </a:graphicData>
        </a:graphic>
      </p:graphicFrame>
      <p:sp>
        <p:nvSpPr>
          <p:cNvPr id="22552" name="Rectangle 7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/>
        </p:nvGraphicFramePr>
        <p:xfrm>
          <a:off x="3419475" y="981075"/>
          <a:ext cx="414338" cy="431800"/>
        </p:xfrm>
        <a:graphic>
          <a:graphicData uri="http://schemas.openxmlformats.org/presentationml/2006/ole">
            <p:oleObj spid="_x0000_s22574" name="Формула" r:id="rId4" imgW="228600" imgH="241300" progId="Equation.3">
              <p:embed/>
            </p:oleObj>
          </a:graphicData>
        </a:graphic>
      </p:graphicFrame>
      <p:sp>
        <p:nvSpPr>
          <p:cNvPr id="22553" name="Rectangle 9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36" name="Object 8"/>
          <p:cNvGraphicFramePr>
            <a:graphicFrameLocks noChangeAspect="1"/>
          </p:cNvGraphicFramePr>
          <p:nvPr/>
        </p:nvGraphicFramePr>
        <p:xfrm>
          <a:off x="5580063" y="981075"/>
          <a:ext cx="430212" cy="482600"/>
        </p:xfrm>
        <a:graphic>
          <a:graphicData uri="http://schemas.openxmlformats.org/presentationml/2006/ole">
            <p:oleObj spid="_x0000_s22575" name="Формула" r:id="rId5" imgW="241091" imgH="266469" progId="Equation.3">
              <p:embed/>
            </p:oleObj>
          </a:graphicData>
        </a:graphic>
      </p:graphicFrame>
      <p:sp>
        <p:nvSpPr>
          <p:cNvPr id="2" name="Rectangle 4"/>
          <p:cNvSpPr>
            <a:spLocks/>
          </p:cNvSpPr>
          <p:nvPr/>
        </p:nvSpPr>
        <p:spPr bwMode="auto">
          <a:xfrm>
            <a:off x="755650" y="3213100"/>
            <a:ext cx="33131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Активная энергия: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3" name="Rectangle 4"/>
          <p:cNvSpPr>
            <a:spLocks/>
          </p:cNvSpPr>
          <p:nvPr/>
        </p:nvSpPr>
        <p:spPr bwMode="auto">
          <a:xfrm>
            <a:off x="755650" y="4292600"/>
            <a:ext cx="36004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ru-RU" sz="2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Реактивная энергия:</a:t>
            </a:r>
            <a:endParaRPr lang="ru-RU" sz="2600">
              <a:solidFill>
                <a:schemeClr val="hlink"/>
              </a:solidFill>
            </a:endParaRPr>
          </a:p>
        </p:txBody>
      </p:sp>
      <p:sp>
        <p:nvSpPr>
          <p:cNvPr id="22556" name="Rectangle 18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1529098"/>
              </p:ext>
            </p:extLst>
          </p:nvPr>
        </p:nvGraphicFramePr>
        <p:xfrm>
          <a:off x="4537075" y="3225800"/>
          <a:ext cx="2663825" cy="496888"/>
        </p:xfrm>
        <a:graphic>
          <a:graphicData uri="http://schemas.openxmlformats.org/presentationml/2006/ole">
            <p:oleObj spid="_x0000_s22576" name="Equation" r:id="rId6" imgW="1206360" imgH="228600" progId="">
              <p:embed/>
            </p:oleObj>
          </a:graphicData>
        </a:graphic>
      </p:graphicFrame>
      <p:sp>
        <p:nvSpPr>
          <p:cNvPr id="22557" name="Rectangle 20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2547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7314494"/>
              </p:ext>
            </p:extLst>
          </p:nvPr>
        </p:nvGraphicFramePr>
        <p:xfrm>
          <a:off x="4672013" y="4319588"/>
          <a:ext cx="2676525" cy="517525"/>
        </p:xfrm>
        <a:graphic>
          <a:graphicData uri="http://schemas.openxmlformats.org/presentationml/2006/ole">
            <p:oleObj spid="_x0000_s22577" name="Equation" r:id="rId7" imgW="1244520" imgH="241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1393</TotalTime>
  <Words>1027</Words>
  <Application>Microsoft Office PowerPoint</Application>
  <PresentationFormat>Экран (4:3)</PresentationFormat>
  <Paragraphs>131</Paragraphs>
  <Slides>26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Затмение</vt:lpstr>
      <vt:lpstr>VISIO</vt:lpstr>
      <vt:lpstr>Формула</vt:lpstr>
      <vt:lpstr>Equation</vt:lpstr>
      <vt:lpstr>Точечный рисунок</vt:lpstr>
      <vt:lpstr>КУРС ЛЕКЦИЙ по учебной дисциплине  «Переходные процессы в  электроэнергетических системах»</vt:lpstr>
      <vt:lpstr>Слайд 2</vt:lpstr>
      <vt:lpstr>Электрическая система представляет собой совокупность взаимодействующих элементов, которые можно разбить на две группы:</vt:lpstr>
      <vt:lpstr>Режимы работы электроэнергетических систем</vt:lpstr>
      <vt:lpstr>Характеристика состояния электроэнергетической системы</vt:lpstr>
      <vt:lpstr>Электрическая энергия (базовые понятия)</vt:lpstr>
      <vt:lpstr>Электрическая энергия (количественные соотношения)</vt:lpstr>
      <vt:lpstr>Слайд 8</vt:lpstr>
      <vt:lpstr>Слайд 9</vt:lpstr>
      <vt:lpstr>Слайд 10</vt:lpstr>
      <vt:lpstr>Слайд 11</vt:lpstr>
      <vt:lpstr>Слайд 12</vt:lpstr>
      <vt:lpstr>Режимы работы электрической системы разделяются на установившиеся и переходные</vt:lpstr>
      <vt:lpstr>          В нормальном рабочем состоянии, или в             нормальном режиме, система должна            надежно обеспечить потребителя           электрической энергией нормированного            качества. При этом желательно, чтобы            режим системы был неизменным. Однако такого полностью «установившегося режима» реально существовать не может.           Нагрузка в системе колеблется: непрерывно происходят «малые изменения» числа подключенных потребителей - их мощности и состава, т.е. нагрузка «дышит». </vt:lpstr>
      <vt:lpstr>Слайд 15</vt:lpstr>
      <vt:lpstr>Кроме малых отклонений параметров режима, реже, но также довольно часто, происходят более крупные «большие изменения», связанные с вариациями значений вырабатываемых и потребляемых мощностей и конфигурации системы - включением и отключением генераторов линий передач, трансформаторов, мощных подстанций (узлов нагрузки). Такие изменения - переходы от одного режима к другому во время нормальной работы системы - называются нормальными переходными режимами </vt:lpstr>
      <vt:lpstr>Слайд 17</vt:lpstr>
      <vt:lpstr>Слайд 18</vt:lpstr>
      <vt:lpstr>Электрическая система может подвергаться аварийным воздействиям </vt:lpstr>
      <vt:lpstr>Слайд 20</vt:lpstr>
      <vt:lpstr>Слайд 21</vt:lpstr>
      <vt:lpstr>Статическая устойчивость электроэнергетической системы </vt:lpstr>
      <vt:lpstr>Динамическая устойчивость электроэнергетической системы</vt:lpstr>
      <vt:lpstr>Результирующая устойчивость электроэнергетической системы</vt:lpstr>
      <vt:lpstr>Переходная устойчивость электроэнергетической системы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84</cp:revision>
  <dcterms:created xsi:type="dcterms:W3CDTF">2012-09-03T06:45:03Z</dcterms:created>
  <dcterms:modified xsi:type="dcterms:W3CDTF">2022-05-14T07:56:53Z</dcterms:modified>
</cp:coreProperties>
</file>